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embeddings/oleObject1.bin" ContentType="application/vnd.openxmlformats-officedocument.oleObject"/>
  <Override PartName="/ppt/embeddings/oleObject1.docx" ContentType="application/vnd.openxmlformats-officedocument.wordprocessingml.document"/>
  <Override PartName="/ppt/media/image89.wmf" ContentType="image/x-wmf"/>
  <Override PartName="/ppt/media/image88.wmf" ContentType="image/x-wmf"/>
  <Override PartName="/ppt/media/image87.wmf" ContentType="image/x-wmf"/>
  <Override PartName="/ppt/media/image86.wmf" ContentType="image/x-wmf"/>
  <Override PartName="/ppt/media/image85.png" ContentType="image/png"/>
  <Override PartName="/ppt/media/image81.png" ContentType="image/png"/>
  <Override PartName="/ppt/media/image79.png" ContentType="image/png"/>
  <Override PartName="/ppt/media/image36.wmf" ContentType="image/x-wmf"/>
  <Override PartName="/ppt/media/image6.png" ContentType="image/png"/>
  <Override PartName="/ppt/media/image55.wmf" ContentType="image/x-wmf"/>
  <Override PartName="/ppt/media/image60.png" ContentType="image/png"/>
  <Override PartName="/ppt/media/image3.png" ContentType="image/png"/>
  <Override PartName="/ppt/media/image53.wmf" ContentType="image/x-wmf"/>
  <Override PartName="/ppt/media/image78.wmf" ContentType="image/x-wmf"/>
  <Override PartName="/ppt/media/image1.png" ContentType="image/png"/>
  <Override PartName="/ppt/media/image76.wmf" ContentType="image/x-wmf"/>
  <Override PartName="/ppt/media/image83.png" ContentType="image/png"/>
  <Override PartName="/ppt/media/image2.png" ContentType="image/png"/>
  <Override PartName="/ppt/media/image57.wmf" ContentType="image/x-wmf"/>
  <Override PartName="/ppt/media/image62.png" ContentType="image/png"/>
  <Override PartName="/ppt/media/image8.png" ContentType="image/png"/>
  <Override PartName="/ppt/media/image9.png" ContentType="image/png"/>
  <Override PartName="/ppt/media/image59.wmf" ContentType="image/x-wmf"/>
  <Override PartName="/ppt/media/image64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29.png" ContentType="image/png"/>
  <Override PartName="/ppt/media/image69.jpeg" ContentType="image/jpeg"/>
  <Override PartName="/ppt/media/image28.png" ContentType="image/png"/>
  <Override PartName="/ppt/media/image27.png" ContentType="image/png"/>
  <Override PartName="/ppt/media/image26.png" ContentType="image/png"/>
  <Override PartName="/ppt/media/image91.wmf" ContentType="image/x-wmf"/>
  <Override PartName="/ppt/media/image25.png" ContentType="image/png"/>
  <Override PartName="/ppt/media/image90.wmf" ContentType="image/x-wmf"/>
  <Override PartName="/ppt/media/image24.png" ContentType="image/png"/>
  <Override PartName="/ppt/media/image49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84.wmf" ContentType="image/x-wmf"/>
  <Override PartName="/ppt/media/image18.png" ContentType="image/png"/>
  <Override PartName="/ppt/media/image17.png" ContentType="image/png"/>
  <Override PartName="/ppt/media/image47.png" ContentType="image/png"/>
  <Override PartName="/ppt/media/image4.jpeg" ContentType="image/jpeg"/>
  <Override PartName="/ppt/media/image80.wmf" ContentType="image/x-wmf"/>
  <Override PartName="/ppt/media/image14.png" ContentType="image/png"/>
  <Override PartName="/ppt/media/image15.png" ContentType="image/png"/>
  <Override PartName="/ppt/media/image82.wmf" ContentType="image/x-wmf"/>
  <Override PartName="/ppt/media/image16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38.png" ContentType="image/png"/>
  <Override PartName="/ppt/media/image37.wmf" ContentType="image/x-wmf"/>
  <Override PartName="/ppt/media/image42.png" ContentType="image/png"/>
  <Override PartName="/ppt/media/image67.png" ContentType="image/png"/>
  <Override PartName="/ppt/media/image39.jpeg" ContentType="image/jpeg"/>
  <Override PartName="/ppt/media/image41.wmf" ContentType="image/x-wmf"/>
  <Override PartName="/ppt/media/image66.wmf" ContentType="image/x-wmf"/>
  <Override PartName="/ppt/media/image71.png" ContentType="image/png"/>
  <Override PartName="/ppt/media/image43.wmf" ContentType="image/x-wmf"/>
  <Override PartName="/ppt/media/image68.wmf" ContentType="image/x-wmf"/>
  <Override PartName="/ppt/media/image73.png" ContentType="image/png"/>
  <Override PartName="/ppt/media/image44.png" ContentType="image/png"/>
  <Override PartName="/ppt/media/image45.wmf" ContentType="image/x-wmf"/>
  <Override PartName="/ppt/media/image50.png" ContentType="image/png"/>
  <Override PartName="/ppt/media/image75.png" ContentType="image/png"/>
  <Override PartName="/ppt/media/image46.wmf" ContentType="image/x-wmf"/>
  <Override PartName="/ppt/media/image51.png" ContentType="image/png"/>
  <Override PartName="/ppt/media/image48.wmf" ContentType="image/x-wmf"/>
  <Override PartName="/ppt/media/image54.png" ContentType="image/png"/>
  <Override PartName="/ppt/media/image5.png" ContentType="image/png"/>
  <Override PartName="/ppt/media/image61.wmf" ContentType="image/x-wmf"/>
  <Override PartName="/ppt/media/image7.png" ContentType="image/png"/>
  <Override PartName="/ppt/media/image63.wmf" ContentType="image/x-wmf"/>
  <Override PartName="/ppt/media/image40.wmf" ContentType="image/x-wmf"/>
  <Override PartName="/ppt/media/image65.png" ContentType="image/png"/>
  <Override PartName="/ppt/media/image70.wmf" ContentType="image/x-wmf"/>
  <Override PartName="/ppt/media/image72.wmf" ContentType="image/x-wmf"/>
  <Override PartName="/ppt/media/image74.png" ContentType="image/png"/>
  <Override PartName="/ppt/media/image52.wmf" ContentType="image/x-wmf"/>
  <Override PartName="/ppt/media/image77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040" cy="6519600"/>
          </a:xfrm>
          <a:prstGeom prst="rect">
            <a:avLst/>
          </a:prstGeom>
          <a:ln w="12600">
            <a:noFill/>
          </a:ln>
        </p:spPr>
      </p:pic>
      <p:sp>
        <p:nvSpPr>
          <p:cNvPr id="2" name="CustomShape 1" hidden="1"/>
          <p:cNvSpPr/>
          <p:nvPr/>
        </p:nvSpPr>
        <p:spPr>
          <a:xfrm>
            <a:off x="262800" y="438120"/>
            <a:ext cx="6210360" cy="189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3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4" name="Picture 2" descr=""/>
          <p:cNvPicPr/>
          <p:nvPr/>
        </p:nvPicPr>
        <p:blipFill>
          <a:blip r:embed="rId5"/>
          <a:stretch/>
        </p:blipFill>
        <p:spPr>
          <a:xfrm>
            <a:off x="0" y="720"/>
            <a:ext cx="12264480" cy="6897600"/>
          </a:xfrm>
          <a:prstGeom prst="rect">
            <a:avLst/>
          </a:prstGeom>
          <a:ln w="12600">
            <a:noFill/>
          </a:ln>
        </p:spPr>
      </p:pic>
      <p:pic>
        <p:nvPicPr>
          <p:cNvPr id="5" name="Picture 4" descr=""/>
          <p:cNvPicPr/>
          <p:nvPr/>
        </p:nvPicPr>
        <p:blipFill>
          <a:blip r:embed="rId6"/>
          <a:stretch/>
        </p:blipFill>
        <p:spPr>
          <a:xfrm>
            <a:off x="10074600" y="6302520"/>
            <a:ext cx="1789920" cy="374400"/>
          </a:xfrm>
          <a:prstGeom prst="rect">
            <a:avLst/>
          </a:prstGeom>
          <a:ln w="12600">
            <a:noFill/>
          </a:ln>
        </p:spPr>
      </p:pic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45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040" cy="6519600"/>
          </a:xfrm>
          <a:prstGeom prst="rect">
            <a:avLst/>
          </a:prstGeom>
          <a:ln w="12600">
            <a:noFill/>
          </a:ln>
        </p:spPr>
      </p:pic>
      <p:sp>
        <p:nvSpPr>
          <p:cNvPr id="46" name="CustomShape 1" hidden="1"/>
          <p:cNvSpPr/>
          <p:nvPr/>
        </p:nvSpPr>
        <p:spPr>
          <a:xfrm>
            <a:off x="262800" y="438120"/>
            <a:ext cx="6210360" cy="189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47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48" name="Picture 4" descr=""/>
          <p:cNvPicPr/>
          <p:nvPr/>
        </p:nvPicPr>
        <p:blipFill>
          <a:blip r:embed="rId5"/>
          <a:srcRect l="0" t="0" r="0" b="13633"/>
          <a:stretch/>
        </p:blipFill>
        <p:spPr>
          <a:xfrm>
            <a:off x="0" y="1226160"/>
            <a:ext cx="12191040" cy="5630760"/>
          </a:xfrm>
          <a:prstGeom prst="rect">
            <a:avLst/>
          </a:prstGeom>
          <a:ln w="12600">
            <a:noFill/>
          </a:ln>
        </p:spPr>
      </p:pic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88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040" cy="6519600"/>
          </a:xfrm>
          <a:prstGeom prst="rect">
            <a:avLst/>
          </a:prstGeom>
          <a:ln w="12600">
            <a:noFill/>
          </a:ln>
        </p:spPr>
      </p:pic>
      <p:sp>
        <p:nvSpPr>
          <p:cNvPr id="89" name="CustomShape 1" hidden="1"/>
          <p:cNvSpPr/>
          <p:nvPr/>
        </p:nvSpPr>
        <p:spPr>
          <a:xfrm>
            <a:off x="262800" y="438120"/>
            <a:ext cx="6210360" cy="189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90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sp>
        <p:nvSpPr>
          <p:cNvPr id="91" name="CustomShape 2"/>
          <p:cNvSpPr/>
          <p:nvPr/>
        </p:nvSpPr>
        <p:spPr>
          <a:xfrm>
            <a:off x="10058400" y="6333480"/>
            <a:ext cx="1835640" cy="406080"/>
          </a:xfrm>
          <a:prstGeom prst="rect">
            <a:avLst/>
          </a:prstGeom>
          <a:solidFill>
            <a:schemeClr val="accent5">
              <a:lumOff val="44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Picture 8" descr=""/>
          <p:cNvPicPr/>
          <p:nvPr/>
        </p:nvPicPr>
        <p:blipFill>
          <a:blip r:embed="rId5"/>
          <a:stretch/>
        </p:blipFill>
        <p:spPr>
          <a:xfrm>
            <a:off x="5760" y="3453120"/>
            <a:ext cx="5027400" cy="3418560"/>
          </a:xfrm>
          <a:prstGeom prst="rect">
            <a:avLst/>
          </a:prstGeom>
          <a:ln w="12600">
            <a:noFill/>
          </a:ln>
        </p:spPr>
      </p:pic>
      <p:pic>
        <p:nvPicPr>
          <p:cNvPr id="93" name="Picture 7" descr=""/>
          <p:cNvPicPr/>
          <p:nvPr/>
        </p:nvPicPr>
        <p:blipFill>
          <a:blip r:embed="rId6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133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040" cy="6519600"/>
          </a:xfrm>
          <a:prstGeom prst="rect">
            <a:avLst/>
          </a:prstGeom>
          <a:ln w="12600">
            <a:noFill/>
          </a:ln>
        </p:spPr>
      </p:pic>
      <p:sp>
        <p:nvSpPr>
          <p:cNvPr id="134" name="CustomShape 1" hidden="1"/>
          <p:cNvSpPr/>
          <p:nvPr/>
        </p:nvSpPr>
        <p:spPr>
          <a:xfrm>
            <a:off x="262800" y="438120"/>
            <a:ext cx="6210360" cy="189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135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sp>
        <p:nvSpPr>
          <p:cNvPr id="13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175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040" cy="6519600"/>
          </a:xfrm>
          <a:prstGeom prst="rect">
            <a:avLst/>
          </a:prstGeom>
          <a:ln w="12600">
            <a:noFill/>
          </a:ln>
        </p:spPr>
      </p:pic>
      <p:sp>
        <p:nvSpPr>
          <p:cNvPr id="176" name="CustomShape 1" hidden="1"/>
          <p:cNvSpPr/>
          <p:nvPr/>
        </p:nvSpPr>
        <p:spPr>
          <a:xfrm>
            <a:off x="262800" y="438120"/>
            <a:ext cx="6210360" cy="189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177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178" name="Picture 6" descr=""/>
          <p:cNvPicPr/>
          <p:nvPr/>
        </p:nvPicPr>
        <p:blipFill>
          <a:blip r:embed="rId5"/>
          <a:stretch/>
        </p:blipFill>
        <p:spPr>
          <a:xfrm>
            <a:off x="5760" y="3453120"/>
            <a:ext cx="5027400" cy="3418560"/>
          </a:xfrm>
          <a:prstGeom prst="rect">
            <a:avLst/>
          </a:prstGeom>
          <a:ln w="12600">
            <a:noFill/>
          </a:ln>
        </p:spPr>
      </p:pic>
      <p:sp>
        <p:nvSpPr>
          <p:cNvPr id="17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218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040" cy="6519600"/>
          </a:xfrm>
          <a:prstGeom prst="rect">
            <a:avLst/>
          </a:prstGeom>
          <a:ln w="12600">
            <a:noFill/>
          </a:ln>
        </p:spPr>
      </p:pic>
      <p:sp>
        <p:nvSpPr>
          <p:cNvPr id="219" name="CustomShape 1" hidden="1"/>
          <p:cNvSpPr/>
          <p:nvPr/>
        </p:nvSpPr>
        <p:spPr>
          <a:xfrm>
            <a:off x="262800" y="438120"/>
            <a:ext cx="6210360" cy="189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220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221" name="Picture 8" descr=""/>
          <p:cNvPicPr/>
          <p:nvPr/>
        </p:nvPicPr>
        <p:blipFill>
          <a:blip r:embed="rId5"/>
          <a:stretch/>
        </p:blipFill>
        <p:spPr>
          <a:xfrm>
            <a:off x="5760" y="3453120"/>
            <a:ext cx="5027400" cy="3418560"/>
          </a:xfrm>
          <a:prstGeom prst="rect">
            <a:avLst/>
          </a:prstGeom>
          <a:ln w="12600">
            <a:noFill/>
          </a:ln>
        </p:spPr>
      </p:pic>
      <p:sp>
        <p:nvSpPr>
          <p:cNvPr id="22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261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040" cy="6519600"/>
          </a:xfrm>
          <a:prstGeom prst="rect">
            <a:avLst/>
          </a:prstGeom>
          <a:ln w="12600">
            <a:noFill/>
          </a:ln>
        </p:spPr>
      </p:pic>
      <p:sp>
        <p:nvSpPr>
          <p:cNvPr id="262" name="CustomShape 1" hidden="1"/>
          <p:cNvSpPr/>
          <p:nvPr/>
        </p:nvSpPr>
        <p:spPr>
          <a:xfrm>
            <a:off x="262800" y="438120"/>
            <a:ext cx="6210360" cy="189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263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264" name="Picture 5" descr=""/>
          <p:cNvPicPr/>
          <p:nvPr/>
        </p:nvPicPr>
        <p:blipFill>
          <a:blip r:embed="rId5"/>
          <a:stretch/>
        </p:blipFill>
        <p:spPr>
          <a:xfrm>
            <a:off x="5760" y="3453120"/>
            <a:ext cx="5027400" cy="3418560"/>
          </a:xfrm>
          <a:prstGeom prst="rect">
            <a:avLst/>
          </a:prstGeom>
          <a:ln w="12600">
            <a:noFill/>
          </a:ln>
        </p:spPr>
      </p:pic>
      <p:sp>
        <p:nvSpPr>
          <p:cNvPr id="26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icture 7" descr=""/>
          <p:cNvPicPr/>
          <p:nvPr/>
        </p:nvPicPr>
        <p:blipFill>
          <a:blip r:embed="rId2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pic>
        <p:nvPicPr>
          <p:cNvPr id="304" name="Picture 8" descr=""/>
          <p:cNvPicPr/>
          <p:nvPr/>
        </p:nvPicPr>
        <p:blipFill>
          <a:blip r:embed="rId3"/>
          <a:stretch/>
        </p:blipFill>
        <p:spPr>
          <a:xfrm>
            <a:off x="0" y="353880"/>
            <a:ext cx="12191040" cy="6519600"/>
          </a:xfrm>
          <a:prstGeom prst="rect">
            <a:avLst/>
          </a:prstGeom>
          <a:ln w="12600">
            <a:noFill/>
          </a:ln>
        </p:spPr>
      </p:pic>
      <p:sp>
        <p:nvSpPr>
          <p:cNvPr id="305" name="CustomShape 1" hidden="1"/>
          <p:cNvSpPr/>
          <p:nvPr/>
        </p:nvSpPr>
        <p:spPr>
          <a:xfrm>
            <a:off x="262800" y="438120"/>
            <a:ext cx="6210360" cy="189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pt-BR" sz="6600" spc="-1" strike="noStrike">
                <a:solidFill>
                  <a:srgbClr val="d7dd3b"/>
                </a:solidFill>
                <a:latin typeface="Tahoma"/>
                <a:ea typeface="Tahoma"/>
              </a:rPr>
              <a:t>presentation TITLE</a:t>
            </a:r>
            <a:endParaRPr b="0" lang="pt-BR" sz="6600" spc="-1" strike="noStrike">
              <a:latin typeface="Arial"/>
            </a:endParaRPr>
          </a:p>
        </p:txBody>
      </p:sp>
      <p:pic>
        <p:nvPicPr>
          <p:cNvPr id="306" name="Picture 7" descr=""/>
          <p:cNvPicPr/>
          <p:nvPr/>
        </p:nvPicPr>
        <p:blipFill>
          <a:blip r:embed="rId4"/>
          <a:stretch/>
        </p:blipFill>
        <p:spPr>
          <a:xfrm>
            <a:off x="10154880" y="6358680"/>
            <a:ext cx="1590840" cy="332640"/>
          </a:xfrm>
          <a:prstGeom prst="rect">
            <a:avLst/>
          </a:prstGeom>
          <a:ln w="12600">
            <a:noFill/>
          </a:ln>
        </p:spPr>
      </p:pic>
      <p:sp>
        <p:nvSpPr>
          <p:cNvPr id="307" name="CustomShape 2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chemeClr val="accent5">
              <a:lumOff val="44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8" name="Picture 4" descr=""/>
          <p:cNvPicPr/>
          <p:nvPr/>
        </p:nvPicPr>
        <p:blipFill>
          <a:blip r:embed="rId5"/>
          <a:stretch/>
        </p:blipFill>
        <p:spPr>
          <a:xfrm>
            <a:off x="4828680" y="3069000"/>
            <a:ext cx="2533680" cy="530280"/>
          </a:xfrm>
          <a:prstGeom prst="rect">
            <a:avLst/>
          </a:prstGeom>
          <a:ln w="12600">
            <a:noFill/>
          </a:ln>
        </p:spPr>
      </p:pic>
      <p:pic>
        <p:nvPicPr>
          <p:cNvPr id="309" name="Picture 6" descr=""/>
          <p:cNvPicPr/>
          <p:nvPr/>
        </p:nvPicPr>
        <p:blipFill>
          <a:blip r:embed="rId6"/>
          <a:srcRect l="0" t="0" r="0" b="13633"/>
          <a:stretch/>
        </p:blipFill>
        <p:spPr>
          <a:xfrm>
            <a:off x="0" y="1226160"/>
            <a:ext cx="12191040" cy="5630760"/>
          </a:xfrm>
          <a:prstGeom prst="rect">
            <a:avLst/>
          </a:prstGeom>
          <a:ln w="12600">
            <a:noFill/>
          </a:ln>
        </p:spPr>
      </p:pic>
      <p:sp>
        <p:nvSpPr>
          <p:cNvPr id="31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41.wmf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43.wmf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45.wmf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46.wmf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48.wmf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52.wmf"/><Relationship Id="rId3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53.wmf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55.wmf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57.wmf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59.wmf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61.wmf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63.wmf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66.wmf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68.wmf"/><Relationship Id="rId3" Type="http://schemas.openxmlformats.org/officeDocument/2006/relationships/image" Target="../media/image69.jpeg"/><Relationship Id="rId4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70.wmf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72.wmf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76.wmf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78.wmf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80.wmf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82.wmf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84.wmf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86.wmf"/><Relationship Id="rId3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87.wmf"/><Relationship Id="rId3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88.wmf"/><Relationship Id="rId3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89.wmf"/><Relationship Id="rId3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90.wmf"/><Relationship Id="rId3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91.wmf"/><Relationship Id="rId3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6.wmf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37.wmf"/><Relationship Id="rId3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package" Target="../embeddings/oleObject1.docx"/><Relationship Id="rId2" Type="http://schemas.openxmlformats.org/officeDocument/2006/relationships/image" Target="../media/image40.wmf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262800" y="833040"/>
            <a:ext cx="6210360" cy="111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5ca8"/>
                </a:solidFill>
                <a:latin typeface="Calibri"/>
                <a:ea typeface="DejaVu Sans"/>
              </a:rPr>
              <a:t>Treinamento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6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366" name="" descr=""/>
          <p:cNvPicPr/>
          <p:nvPr/>
        </p:nvPicPr>
        <p:blipFill>
          <a:blip r:embed="rId3"/>
          <a:stretch/>
        </p:blipFill>
        <p:spPr>
          <a:xfrm>
            <a:off x="864000" y="576000"/>
            <a:ext cx="6865920" cy="278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6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369" name="" descr=""/>
          <p:cNvPicPr/>
          <p:nvPr/>
        </p:nvPicPr>
        <p:blipFill>
          <a:blip r:embed="rId3"/>
          <a:stretch/>
        </p:blipFill>
        <p:spPr>
          <a:xfrm>
            <a:off x="1101960" y="247680"/>
            <a:ext cx="10489680" cy="601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7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372" name="CustomShape 2"/>
          <p:cNvSpPr/>
          <p:nvPr/>
        </p:nvSpPr>
        <p:spPr>
          <a:xfrm>
            <a:off x="838440" y="2387160"/>
            <a:ext cx="10514520" cy="132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Nesse projeto agora, vamos utilizar o Hibernate para gerenciar nossa base de dados. Com isso, vamos utilizar o MAVEN para o controle das dependências, o Git para controlar a versão, vamos aprender a mapear as tabelas e unas instruções SQL. </a:t>
            </a:r>
            <a:endParaRPr b="0" lang="pt-BR" sz="4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7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375" name="" descr=""/>
          <p:cNvPicPr/>
          <p:nvPr/>
        </p:nvPicPr>
        <p:blipFill>
          <a:blip r:embed="rId3"/>
          <a:stretch/>
        </p:blipFill>
        <p:spPr>
          <a:xfrm>
            <a:off x="1152000" y="504000"/>
            <a:ext cx="8927640" cy="537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6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77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378" name="" descr=""/>
          <p:cNvPicPr/>
          <p:nvPr/>
        </p:nvPicPr>
        <p:blipFill>
          <a:blip r:embed="rId3"/>
          <a:stretch/>
        </p:blipFill>
        <p:spPr>
          <a:xfrm>
            <a:off x="144000" y="216000"/>
            <a:ext cx="7206480" cy="3815640"/>
          </a:xfrm>
          <a:prstGeom prst="rect">
            <a:avLst/>
          </a:prstGeom>
          <a:ln>
            <a:noFill/>
          </a:ln>
        </p:spPr>
      </p:pic>
      <p:pic>
        <p:nvPicPr>
          <p:cNvPr id="379" name="" descr=""/>
          <p:cNvPicPr/>
          <p:nvPr/>
        </p:nvPicPr>
        <p:blipFill>
          <a:blip r:embed="rId4"/>
          <a:stretch/>
        </p:blipFill>
        <p:spPr>
          <a:xfrm>
            <a:off x="5719320" y="432000"/>
            <a:ext cx="6304320" cy="2159640"/>
          </a:xfrm>
          <a:prstGeom prst="rect">
            <a:avLst/>
          </a:prstGeom>
          <a:ln>
            <a:noFill/>
          </a:ln>
        </p:spPr>
      </p:pic>
      <p:pic>
        <p:nvPicPr>
          <p:cNvPr id="380" name="" descr=""/>
          <p:cNvPicPr/>
          <p:nvPr/>
        </p:nvPicPr>
        <p:blipFill>
          <a:blip r:embed="rId5"/>
          <a:stretch/>
        </p:blipFill>
        <p:spPr>
          <a:xfrm>
            <a:off x="4176000" y="3687840"/>
            <a:ext cx="6801480" cy="207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1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8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383" name="CustomShape 2"/>
          <p:cNvSpPr/>
          <p:nvPr/>
        </p:nvSpPr>
        <p:spPr>
          <a:xfrm>
            <a:off x="838800" y="2416680"/>
            <a:ext cx="10514520" cy="132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compile: escopo padrão do maven para o momento em que o código é compilado e vai junto com o artefato;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provided: adicionado no momento da compilação, mas não vai junto com o artefato. Dessa forma você está dizendo que a dependência virá de maneira transitiva de alguma outra dependência;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runtime: não inclui no artefato, pois estará disponível em tempo de execução;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test: inclui apenas no escopo de testes;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system: não inclui no artefato, pois estará disponível no ambiente;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    ◦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import: incluirá TODAS as dependências do ‘depencyManagement‘ que está definido no pom ‘parent’.</a:t>
            </a:r>
            <a:endParaRPr b="0" lang="pt-BR" sz="20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8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386" name="" descr=""/>
          <p:cNvPicPr/>
          <p:nvPr/>
        </p:nvPicPr>
        <p:blipFill>
          <a:blip r:embed="rId3"/>
          <a:stretch/>
        </p:blipFill>
        <p:spPr>
          <a:xfrm>
            <a:off x="288000" y="648000"/>
            <a:ext cx="11454840" cy="475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7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8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389" name="" descr=""/>
          <p:cNvPicPr/>
          <p:nvPr/>
        </p:nvPicPr>
        <p:blipFill>
          <a:blip r:embed="rId3"/>
          <a:stretch/>
        </p:blipFill>
        <p:spPr>
          <a:xfrm>
            <a:off x="432000" y="360000"/>
            <a:ext cx="10727640" cy="611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0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9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392" name="" descr=""/>
          <p:cNvPicPr/>
          <p:nvPr/>
        </p:nvPicPr>
        <p:blipFill>
          <a:blip r:embed="rId3"/>
          <a:stretch/>
        </p:blipFill>
        <p:spPr>
          <a:xfrm>
            <a:off x="506520" y="360000"/>
            <a:ext cx="9212760" cy="360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3" name="Object 1"/>
          <p:cNvGraphicFramePr/>
          <p:nvPr/>
        </p:nvGraphicFramePr>
        <p:xfrm>
          <a:off x="5324040" y="43146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9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5324040" y="43146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395" name="" descr=""/>
          <p:cNvPicPr/>
          <p:nvPr/>
        </p:nvPicPr>
        <p:blipFill>
          <a:blip r:embed="rId3"/>
          <a:stretch/>
        </p:blipFill>
        <p:spPr>
          <a:xfrm>
            <a:off x="365400" y="792000"/>
            <a:ext cx="10938240" cy="511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838080" y="2386800"/>
            <a:ext cx="10514520" cy="132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90000"/>
              </a:lnSpc>
            </a:pPr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DejaVu Sans"/>
              </a:rPr>
              <a:t>Wesley Martins</a:t>
            </a:r>
            <a:endParaRPr b="0" lang="pt-BR" sz="4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Object 1"/>
          <p:cNvGraphicFramePr/>
          <p:nvPr/>
        </p:nvGraphicFramePr>
        <p:xfrm>
          <a:off x="5544000" y="4314960"/>
          <a:ext cx="6123600" cy="108504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397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5544000" y="431496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398" name="" descr=""/>
          <p:cNvPicPr/>
          <p:nvPr/>
        </p:nvPicPr>
        <p:blipFill>
          <a:blip r:embed="rId3"/>
          <a:stretch/>
        </p:blipFill>
        <p:spPr>
          <a:xfrm>
            <a:off x="324720" y="518760"/>
            <a:ext cx="11411280" cy="524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00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01" name="" descr=""/>
          <p:cNvPicPr/>
          <p:nvPr/>
        </p:nvPicPr>
        <p:blipFill>
          <a:blip r:embed="rId3"/>
          <a:stretch/>
        </p:blipFill>
        <p:spPr>
          <a:xfrm>
            <a:off x="2016000" y="290160"/>
            <a:ext cx="9071640" cy="251748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4"/>
          <a:stretch/>
        </p:blipFill>
        <p:spPr>
          <a:xfrm>
            <a:off x="485280" y="3384000"/>
            <a:ext cx="11706480" cy="165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3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0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05" name="" descr=""/>
          <p:cNvPicPr/>
          <p:nvPr/>
        </p:nvPicPr>
        <p:blipFill>
          <a:blip r:embed="rId3"/>
          <a:stretch/>
        </p:blipFill>
        <p:spPr>
          <a:xfrm>
            <a:off x="1580040" y="572760"/>
            <a:ext cx="9147240" cy="561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07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08" name="" descr=""/>
          <p:cNvPicPr/>
          <p:nvPr/>
        </p:nvPicPr>
        <p:blipFill>
          <a:blip r:embed="rId3"/>
          <a:stretch/>
        </p:blipFill>
        <p:spPr>
          <a:xfrm>
            <a:off x="2515320" y="431640"/>
            <a:ext cx="6772680" cy="532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10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11" name="" descr=""/>
          <p:cNvPicPr/>
          <p:nvPr/>
        </p:nvPicPr>
        <p:blipFill>
          <a:blip r:embed="rId3"/>
          <a:stretch/>
        </p:blipFill>
        <p:spPr>
          <a:xfrm>
            <a:off x="461520" y="1944000"/>
            <a:ext cx="11489760" cy="302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1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14" name="" descr=""/>
          <p:cNvPicPr/>
          <p:nvPr/>
        </p:nvPicPr>
        <p:blipFill>
          <a:blip r:embed="rId3"/>
          <a:stretch/>
        </p:blipFill>
        <p:spPr>
          <a:xfrm>
            <a:off x="1800000" y="885600"/>
            <a:ext cx="8694720" cy="141840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4"/>
          <a:stretch/>
        </p:blipFill>
        <p:spPr>
          <a:xfrm>
            <a:off x="1656000" y="2373840"/>
            <a:ext cx="8466120" cy="1514160"/>
          </a:xfrm>
          <a:prstGeom prst="rect">
            <a:avLst/>
          </a:prstGeom>
          <a:ln>
            <a:noFill/>
          </a:ln>
        </p:spPr>
      </p:pic>
      <p:pic>
        <p:nvPicPr>
          <p:cNvPr id="416" name="" descr=""/>
          <p:cNvPicPr/>
          <p:nvPr/>
        </p:nvPicPr>
        <p:blipFill>
          <a:blip r:embed="rId5"/>
          <a:stretch/>
        </p:blipFill>
        <p:spPr>
          <a:xfrm>
            <a:off x="864000" y="3975120"/>
            <a:ext cx="9944640" cy="135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1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19" name="" descr=""/>
          <p:cNvPicPr/>
          <p:nvPr/>
        </p:nvPicPr>
        <p:blipFill>
          <a:blip r:embed="rId3"/>
          <a:stretch/>
        </p:blipFill>
        <p:spPr>
          <a:xfrm>
            <a:off x="871200" y="624960"/>
            <a:ext cx="10477080" cy="458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21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22" name="" descr=""/>
          <p:cNvPicPr/>
          <p:nvPr/>
        </p:nvPicPr>
        <p:blipFill>
          <a:blip r:embed="rId3"/>
          <a:stretch/>
        </p:blipFill>
        <p:spPr>
          <a:xfrm>
            <a:off x="2327760" y="576000"/>
            <a:ext cx="8112240" cy="498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3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2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25" name="" descr=""/>
          <p:cNvPicPr/>
          <p:nvPr/>
        </p:nvPicPr>
        <p:blipFill>
          <a:blip r:embed="rId3"/>
          <a:stretch/>
        </p:blipFill>
        <p:spPr>
          <a:xfrm>
            <a:off x="705600" y="500400"/>
            <a:ext cx="9590400" cy="569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27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28" name="" descr=""/>
          <p:cNvPicPr/>
          <p:nvPr/>
        </p:nvPicPr>
        <p:blipFill>
          <a:blip r:embed="rId3"/>
          <a:stretch/>
        </p:blipFill>
        <p:spPr>
          <a:xfrm>
            <a:off x="2016000" y="442080"/>
            <a:ext cx="7632000" cy="582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610200" y="864000"/>
            <a:ext cx="10909080" cy="496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30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pic>
        <p:nvPicPr>
          <p:cNvPr id="431" name="" descr=""/>
          <p:cNvPicPr/>
          <p:nvPr/>
        </p:nvPicPr>
        <p:blipFill>
          <a:blip r:embed="rId3"/>
          <a:stretch/>
        </p:blipFill>
        <p:spPr>
          <a:xfrm>
            <a:off x="999720" y="720000"/>
            <a:ext cx="10220040" cy="453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2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33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434" name="CustomShape 2"/>
          <p:cNvSpPr/>
          <p:nvPr/>
        </p:nvSpPr>
        <p:spPr>
          <a:xfrm>
            <a:off x="720000" y="2347560"/>
            <a:ext cx="10633680" cy="2331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ng-app: inicializar a aplicação AngularJS;</a:t>
            </a:r>
            <a:br/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ng-bind: coloca um observador sobre a variável, só é alterada quando tiver alteração de valor;</a:t>
            </a:r>
            <a:br/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ng-model: vinculada uma propriedade ao escopo;</a:t>
            </a:r>
            <a:br/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ng-class: permite efetuar alterações de estilo dinamicamente;</a:t>
            </a:r>
            <a:br/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ng-click: efetua a chamada de uma função quando o elemento html é acionado;</a:t>
            </a:r>
            <a:br/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ng-repeat: laço de iteração;</a:t>
            </a:r>
            <a:br/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ng-show: adiciona uma condição para exibir um atributo;</a:t>
            </a:r>
            <a:br/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ng-hide: adiciona uma condição para não exibir um atributo;</a:t>
            </a:r>
            <a:br/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ng-if: adiciona uma condição em um elemento html;</a:t>
            </a:r>
            <a:endParaRPr b="0" lang="pt-BR" sz="20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36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38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40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4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3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444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Object 1"/>
          <p:cNvGraphicFramePr/>
          <p:nvPr/>
        </p:nvGraphicFramePr>
        <p:xfrm>
          <a:off x="2952000" y="576000"/>
          <a:ext cx="6123600" cy="42476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5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952000" y="576000"/>
                    <a:ext cx="6123600" cy="42476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353" name="CustomShape 2"/>
          <p:cNvSpPr/>
          <p:nvPr/>
        </p:nvSpPr>
        <p:spPr>
          <a:xfrm>
            <a:off x="838440" y="2387160"/>
            <a:ext cx="10514520" cy="132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Java está instalado?</a:t>
            </a:r>
            <a:br/>
            <a:br/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java -version</a:t>
            </a:r>
            <a:br/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javac -version</a:t>
            </a:r>
            <a:endParaRPr b="0" lang="pt-BR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r>
              <a:rPr b="0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Eclipse – IDE ???</a:t>
            </a:r>
            <a:endParaRPr b="0" lang="pt-BR" sz="4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55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356" name="CustomShape 2"/>
          <p:cNvSpPr/>
          <p:nvPr/>
        </p:nvSpPr>
        <p:spPr>
          <a:xfrm>
            <a:off x="838440" y="2387160"/>
            <a:ext cx="10514520" cy="132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pt-BR" sz="4400" spc="-1" strike="noStrike">
                <a:solidFill>
                  <a:srgbClr val="005ca8"/>
                </a:solidFill>
                <a:latin typeface="Tahoma"/>
                <a:ea typeface="Tahoma"/>
              </a:rPr>
              <a:t>Nesse primeiro projeto, vamos criar uma classe Cachorro com os atributos nome e idade, e com os métodos latir() e correr(). Precisamos criar três cachorros: Pingo, Shrek e Apolo.</a:t>
            </a:r>
            <a:endParaRPr b="0" lang="pt-BR" sz="4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1152000" y="379800"/>
            <a:ext cx="9189720" cy="602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860760" y="2381040"/>
            <a:ext cx="10514520" cy="1866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pt-BR" sz="6000" spc="-1" strike="noStrike">
                <a:solidFill>
                  <a:srgbClr val="005ca8"/>
                </a:solidFill>
                <a:latin typeface="Tahoma"/>
                <a:ea typeface="Tahoma"/>
              </a:rPr>
              <a:t>Nesse segundo projeto, vamos criar uma Servelt que retorne uma lista de cachorros.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720000" y="2952000"/>
            <a:ext cx="10605240" cy="372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720000" y="936000"/>
            <a:ext cx="11089440" cy="493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Object 1"/>
          <p:cNvGraphicFramePr/>
          <p:nvPr/>
        </p:nvGraphicFramePr>
        <p:xfrm>
          <a:off x="3067200" y="2880000"/>
          <a:ext cx="6123600" cy="1085040"/>
        </p:xfrm>
        <a:graphic>
          <a:graphicData uri="http://schemas.openxmlformats.org/presentationml/2006/ole">
            <p:oleObj progId="Word.Document.12" r:id="rId1" spid="">
              <p:embed/>
              <p:pic>
                <p:nvPicPr>
                  <p:cNvPr id="362" name="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067200" y="2880000"/>
                    <a:ext cx="6123600" cy="10850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oleObj>
          </a:graphicData>
        </a:graphic>
      </p:graphicFrame>
      <p:sp>
        <p:nvSpPr>
          <p:cNvPr id="363" name="CustomShape 2"/>
          <p:cNvSpPr/>
          <p:nvPr/>
        </p:nvSpPr>
        <p:spPr>
          <a:xfrm>
            <a:off x="838440" y="2387160"/>
            <a:ext cx="10514520" cy="132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	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GET: Solicitação de um recurso, os dados são enviados na URI da solicitação; 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POST: Utilizado para criar um recurso, os dados são enviados no corpo da requisição;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PUT: Utilizado para armazenar um recurso na URI fornecida;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DELETE: Utilizado para excluir um recurso;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TRACE: Utilizada para analisar a requisição;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OPTIONS: Retorna os métodos HTTP suportados pelo servidor para URL especifica;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PATCH: Serve para atualizar partes de um recurso, não o recurso todo;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CONNECT: Converte a requisição para um túnel TCP/IP transparente. Utilizado para SSL;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    • </a:t>
            </a:r>
            <a:r>
              <a:rPr b="1" lang="pt-BR" sz="2000" spc="-1" strike="noStrike">
                <a:solidFill>
                  <a:srgbClr val="005ca8"/>
                </a:solidFill>
                <a:latin typeface="Tahoma"/>
                <a:ea typeface="Tahoma"/>
              </a:rPr>
              <a:t>HEAD: Retorna somente o cabeçalho de um resposta.</a:t>
            </a:r>
            <a:endParaRPr b="0" lang="pt-BR" sz="20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8f8f8f"/>
      </a:accent5>
      <a:accent6>
        <a:srgbClr val="6e6e6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2019-03-18T18:18:29Z</dcterms:modified>
  <cp:revision>9</cp:revision>
  <dc:subject/>
  <dc:title/>
</cp:coreProperties>
</file>